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53" autoAdjust="0"/>
    <p:restoredTop sz="94660"/>
  </p:normalViewPr>
  <p:slideViewPr>
    <p:cSldViewPr snapToGrid="0">
      <p:cViewPr varScale="1">
        <p:scale>
          <a:sx n="64" d="100"/>
          <a:sy n="64" d="100"/>
        </p:scale>
        <p:origin x="78" y="2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0CAD9-73AB-45B0-9184-D3AEE048EE1A}" type="datetimeFigureOut">
              <a:rPr lang="en-US" smtClean="0"/>
              <a:t>10/11/2016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9A749D5C-A29F-4AE4-9E96-E60DA6886E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7794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0CAD9-73AB-45B0-9184-D3AEE048EE1A}" type="datetimeFigureOut">
              <a:rPr lang="en-US" smtClean="0"/>
              <a:t>10/11/2016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A749D5C-A29F-4AE4-9E96-E60DA6886E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45969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0CAD9-73AB-45B0-9184-D3AEE048EE1A}" type="datetimeFigureOut">
              <a:rPr lang="en-US" smtClean="0"/>
              <a:t>10/11/2016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A749D5C-A29F-4AE4-9E96-E60DA6886E55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266016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0CAD9-73AB-45B0-9184-D3AEE048EE1A}" type="datetimeFigureOut">
              <a:rPr lang="en-US" smtClean="0"/>
              <a:t>10/11/2016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A749D5C-A29F-4AE4-9E96-E60DA6886E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43465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0CAD9-73AB-45B0-9184-D3AEE048EE1A}" type="datetimeFigureOut">
              <a:rPr lang="en-US" smtClean="0"/>
              <a:t>10/11/2016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A749D5C-A29F-4AE4-9E96-E60DA6886E55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494714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0CAD9-73AB-45B0-9184-D3AEE048EE1A}" type="datetimeFigureOut">
              <a:rPr lang="en-US" smtClean="0"/>
              <a:t>10/11/2016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A749D5C-A29F-4AE4-9E96-E60DA6886E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0586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0CAD9-73AB-45B0-9184-D3AEE048EE1A}" type="datetimeFigureOut">
              <a:rPr lang="en-US" smtClean="0"/>
              <a:t>10/11/2016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49D5C-A29F-4AE4-9E96-E60DA6886E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23330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0CAD9-73AB-45B0-9184-D3AEE048EE1A}" type="datetimeFigureOut">
              <a:rPr lang="en-US" smtClean="0"/>
              <a:t>10/11/2016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49D5C-A29F-4AE4-9E96-E60DA6886E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73170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0CAD9-73AB-45B0-9184-D3AEE048EE1A}" type="datetimeFigureOut">
              <a:rPr lang="en-US" smtClean="0"/>
              <a:t>10/11/2016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49D5C-A29F-4AE4-9E96-E60DA6886E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13756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0CAD9-73AB-45B0-9184-D3AEE048EE1A}" type="datetimeFigureOut">
              <a:rPr lang="en-US" smtClean="0"/>
              <a:t>10/11/2016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A749D5C-A29F-4AE4-9E96-E60DA6886E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6674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0CAD9-73AB-45B0-9184-D3AEE048EE1A}" type="datetimeFigureOut">
              <a:rPr lang="en-US" smtClean="0"/>
              <a:t>10/11/2016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9A749D5C-A29F-4AE4-9E96-E60DA6886E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5065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0CAD9-73AB-45B0-9184-D3AEE048EE1A}" type="datetimeFigureOut">
              <a:rPr lang="en-US" smtClean="0"/>
              <a:t>10/11/2016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9A749D5C-A29F-4AE4-9E96-E60DA6886E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30834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0CAD9-73AB-45B0-9184-D3AEE048EE1A}" type="datetimeFigureOut">
              <a:rPr lang="en-US" smtClean="0"/>
              <a:t>10/11/2016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49D5C-A29F-4AE4-9E96-E60DA6886E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4478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0CAD9-73AB-45B0-9184-D3AEE048EE1A}" type="datetimeFigureOut">
              <a:rPr lang="en-US" smtClean="0"/>
              <a:t>10/11/2016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49D5C-A29F-4AE4-9E96-E60DA6886E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95411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0CAD9-73AB-45B0-9184-D3AEE048EE1A}" type="datetimeFigureOut">
              <a:rPr lang="en-US" smtClean="0"/>
              <a:t>10/11/2016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49D5C-A29F-4AE4-9E96-E60DA6886E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0532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0CAD9-73AB-45B0-9184-D3AEE048EE1A}" type="datetimeFigureOut">
              <a:rPr lang="en-US" smtClean="0"/>
              <a:t>10/11/2016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A749D5C-A29F-4AE4-9E96-E60DA6886E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96785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50CAD9-73AB-45B0-9184-D3AEE048EE1A}" type="datetimeFigureOut">
              <a:rPr lang="en-US" smtClean="0"/>
              <a:t>10/11/2016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9A749D5C-A29F-4AE4-9E96-E60DA6886E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9368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79547" y="805722"/>
            <a:ext cx="8915399" cy="2262781"/>
          </a:xfrm>
        </p:spPr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Coming up with Solutions for your PBL project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Also known as, the final phase of this unit!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926453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So you’ve got your research down, surveys given, interviews conducted.  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Now what?</a:t>
            </a:r>
          </a:p>
          <a:p>
            <a:r>
              <a:rPr lang="en-US" sz="3600" dirty="0" smtClean="0"/>
              <a:t>It’s time to come up with the solution to your problem.  </a:t>
            </a:r>
          </a:p>
          <a:p>
            <a:r>
              <a:rPr lang="en-US" sz="3600" dirty="0" smtClean="0"/>
              <a:t>In other words, how are you going to get people to participate?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2260124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Consider your data: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Question: If you prove that “37% of all high school students read for fun outside of school” then WHO is your target to get involved?</a:t>
            </a:r>
          </a:p>
          <a:p>
            <a:pPr marL="0" indent="0">
              <a:buNone/>
            </a:pPr>
            <a:endParaRPr lang="en-US" sz="2800" dirty="0" smtClean="0"/>
          </a:p>
          <a:p>
            <a:r>
              <a:rPr lang="en-US" sz="3200" dirty="0" smtClean="0"/>
              <a:t>Answer: the 63% who ARE NOT reading for fun!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3834095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How specific is your data?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This is where the lenses come into play.</a:t>
            </a:r>
          </a:p>
          <a:p>
            <a:r>
              <a:rPr lang="en-US" sz="3200" dirty="0" smtClean="0"/>
              <a:t>Of that 63% who don’t read for pleasure, can you break it down more?  If you say 40% of non-readers are girls, and 60% boys, who is a bigger potential audience for your solution?</a:t>
            </a:r>
          </a:p>
          <a:p>
            <a:r>
              <a:rPr lang="en-US" sz="3200" dirty="0" smtClean="0"/>
              <a:t>Boys!  The data drives the solution.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011744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If you do the same thing for all the lenses you have information for, you can be very specific in your solution: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568315"/>
            <a:ext cx="8915400" cy="3777622"/>
          </a:xfrm>
        </p:spPr>
        <p:txBody>
          <a:bodyPr>
            <a:normAutofit/>
          </a:bodyPr>
          <a:lstStyle/>
          <a:p>
            <a:r>
              <a:rPr lang="en-US" sz="3200" dirty="0" smtClean="0"/>
              <a:t>Example: “Based on our research, surveys, and interviews, our group would like to see </a:t>
            </a:r>
            <a:r>
              <a:rPr lang="en-US" sz="3200" dirty="0" err="1" smtClean="0"/>
              <a:t>latino</a:t>
            </a:r>
            <a:r>
              <a:rPr lang="en-US" sz="3200" dirty="0" smtClean="0"/>
              <a:t> boys become more engaged in reading because they are the group least likely to read for fun outside of school.”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8154444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dirty="0" smtClean="0">
                <a:solidFill>
                  <a:schemeClr val="accent1"/>
                </a:solidFill>
              </a:rPr>
              <a:t>What obstacles kept them from reading in the first place?</a:t>
            </a:r>
            <a:endParaRPr lang="en-US" sz="4800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2925" y="3242872"/>
            <a:ext cx="8915400" cy="3777622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/>
              <a:t>If you found it’s a lack of time… then your solution would include ways to create more time.</a:t>
            </a:r>
          </a:p>
          <a:p>
            <a:r>
              <a:rPr lang="en-US" sz="2400" dirty="0" smtClean="0"/>
              <a:t>If you found it’s a lack of resources… then your solution would include types of resources (book drives, library card drives, donations, etc.)</a:t>
            </a:r>
          </a:p>
          <a:p>
            <a:r>
              <a:rPr lang="en-US" sz="2400" dirty="0" smtClean="0"/>
              <a:t>If’s a lack of reading skill… then your solution would involve ways to become better at reading (tutoring, mentoring, book clubs, etc.)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7448887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>
                <a:solidFill>
                  <a:schemeClr val="accent1"/>
                </a:solidFill>
              </a:rPr>
              <a:t>What about using RHETORIC?</a:t>
            </a:r>
            <a:endParaRPr lang="en-US" sz="4800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2925" y="2000038"/>
            <a:ext cx="8915400" cy="3777622"/>
          </a:xfrm>
        </p:spPr>
        <p:txBody>
          <a:bodyPr>
            <a:noAutofit/>
          </a:bodyPr>
          <a:lstStyle/>
          <a:p>
            <a:r>
              <a:rPr lang="en-US" sz="3200" dirty="0" smtClean="0"/>
              <a:t>Use ETHOS, LOGOS and PATHOS to ‘sell’ your solution!</a:t>
            </a:r>
          </a:p>
          <a:p>
            <a:r>
              <a:rPr lang="en-US" sz="3200" dirty="0" smtClean="0"/>
              <a:t>Examples: </a:t>
            </a:r>
          </a:p>
          <a:p>
            <a:r>
              <a:rPr lang="en-US" sz="3200" dirty="0" smtClean="0"/>
              <a:t>“Lifetime earnings with a college degree are twice that of those with a high school degree—better readers earn more money!” (Logos)</a:t>
            </a:r>
          </a:p>
        </p:txBody>
      </p:sp>
    </p:spTree>
    <p:extLst>
      <p:ext uri="{BB962C8B-B14F-4D97-AF65-F5344CB8AC3E}">
        <p14:creationId xmlns:p14="http://schemas.microsoft.com/office/powerpoint/2010/main" val="13003001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>
                <a:solidFill>
                  <a:schemeClr val="accent1"/>
                </a:solidFill>
              </a:rPr>
              <a:t>Rhetoric, cont’d</a:t>
            </a:r>
            <a:endParaRPr lang="en-US" sz="4800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dirty="0"/>
              <a:t>“People who are confident in their reading skills are five times happier in life than those who feel unskilled in this area.”  (Pathos)</a:t>
            </a:r>
          </a:p>
          <a:p>
            <a:r>
              <a:rPr lang="en-US" sz="3200" dirty="0"/>
              <a:t>“Our research indicates that reading is very important to future success; we have proven it with the 12 sources used in this presentation.” (Ethos)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76875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solidFill>
                  <a:schemeClr val="accent1"/>
                </a:solidFill>
              </a:rPr>
              <a:t>But wait!  There’s more!</a:t>
            </a:r>
            <a:endParaRPr lang="en-US" sz="5400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65146" y="1904999"/>
            <a:ext cx="10182408" cy="4390869"/>
          </a:xfrm>
        </p:spPr>
        <p:txBody>
          <a:bodyPr>
            <a:normAutofit/>
          </a:bodyPr>
          <a:lstStyle/>
          <a:p>
            <a:r>
              <a:rPr lang="en-US" sz="3200" dirty="0" smtClean="0"/>
              <a:t>Consider: </a:t>
            </a:r>
          </a:p>
          <a:p>
            <a:r>
              <a:rPr lang="en-US" sz="3200" dirty="0" smtClean="0"/>
              <a:t>How much will this solution COST?</a:t>
            </a:r>
          </a:p>
          <a:p>
            <a:r>
              <a:rPr lang="en-US" sz="3200" dirty="0" smtClean="0"/>
              <a:t>Who would PAY for it?</a:t>
            </a:r>
          </a:p>
          <a:p>
            <a:r>
              <a:rPr lang="en-US" sz="3200" dirty="0" smtClean="0"/>
              <a:t>WHO would need to be involved?</a:t>
            </a:r>
          </a:p>
          <a:p>
            <a:r>
              <a:rPr lang="en-US" sz="3200" dirty="0" smtClean="0"/>
              <a:t>How would you GET them involved?</a:t>
            </a:r>
          </a:p>
          <a:p>
            <a:r>
              <a:rPr lang="en-US" sz="3200" dirty="0" smtClean="0"/>
              <a:t>What OTHER obstacles might you encounter in this solution? 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521630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28</TotalTime>
  <Words>474</Words>
  <Application>Microsoft Office PowerPoint</Application>
  <PresentationFormat>Widescreen</PresentationFormat>
  <Paragraphs>34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Century Gothic</vt:lpstr>
      <vt:lpstr>Wingdings 3</vt:lpstr>
      <vt:lpstr>Wisp</vt:lpstr>
      <vt:lpstr>Coming up with Solutions for your PBL project</vt:lpstr>
      <vt:lpstr>So you’ve got your research down, surveys given, interviews conducted.  </vt:lpstr>
      <vt:lpstr>Consider your data:</vt:lpstr>
      <vt:lpstr>How specific is your data?</vt:lpstr>
      <vt:lpstr>If you do the same thing for all the lenses you have information for, you can be very specific in your solution:</vt:lpstr>
      <vt:lpstr>What obstacles kept them from reading in the first place?</vt:lpstr>
      <vt:lpstr>What about using RHETORIC?</vt:lpstr>
      <vt:lpstr>Rhetoric, cont’d</vt:lpstr>
      <vt:lpstr>But wait!  There’s more!</vt:lpstr>
    </vt:vector>
  </TitlesOfParts>
  <Company>Adams 12 Five Star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Coming up with Solutions for your PBL project</dc:title>
  <dc:creator>Cory Clawson</dc:creator>
  <cp:lastModifiedBy>Maria Clinton</cp:lastModifiedBy>
  <cp:revision>4</cp:revision>
  <dcterms:created xsi:type="dcterms:W3CDTF">2016-10-10T19:33:13Z</dcterms:created>
  <dcterms:modified xsi:type="dcterms:W3CDTF">2016-10-11T13:59:28Z</dcterms:modified>
</cp:coreProperties>
</file>